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19.jpg"/><Relationship Id="rId5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9.jpg"/><Relationship Id="rId5" Type="http://schemas.openxmlformats.org/officeDocument/2006/relationships/image" Target="../media/image3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L42YvA7zAO2wn06AnSVSuqWY35wD8FZ9/view" TargetMode="External"/><Relationship Id="rId4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1.gif"/><Relationship Id="rId5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4.jpg"/><Relationship Id="rId5" Type="http://schemas.openxmlformats.org/officeDocument/2006/relationships/image" Target="../media/image12.jpg"/><Relationship Id="rId6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Computers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Server_(computing)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386550" y="117550"/>
            <a:ext cx="90114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800"/>
              <a:t>An Introduction to </a:t>
            </a:r>
            <a:endParaRPr sz="4800"/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800"/>
              <a:t>Cluster</a:t>
            </a:r>
            <a:endParaRPr sz="4800"/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800"/>
              <a:t> and </a:t>
            </a:r>
            <a:endParaRPr sz="4800"/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Throughput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800"/>
              <a:t>Computing</a:t>
            </a: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524000" y="3602042"/>
            <a:ext cx="9144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How to make the most from your resources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50" y="4252767"/>
            <a:ext cx="3669098" cy="2392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398" y="4252767"/>
            <a:ext cx="3590599" cy="2392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/>
        </p:nvSpPr>
        <p:spPr>
          <a:xfrm>
            <a:off x="3357150" y="169825"/>
            <a:ext cx="4193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Types of Computing Clusters</a:t>
            </a:r>
            <a:endParaRPr sz="2400"/>
          </a:p>
        </p:txBody>
      </p:sp>
      <p:sp>
        <p:nvSpPr>
          <p:cNvPr id="167" name="Shape 167"/>
          <p:cNvSpPr txBox="1"/>
          <p:nvPr/>
        </p:nvSpPr>
        <p:spPr>
          <a:xfrm>
            <a:off x="809900" y="1031975"/>
            <a:ext cx="8673600" cy="51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High Throughput: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Less concerned about the performance of any single node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Focused on the combined performance of the system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Efficiently run many jobs usually by many users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Throughput can be:</a:t>
            </a:r>
            <a:endParaRPr sz="1800"/>
          </a:p>
          <a:p>
            <a:pPr indent="0" lvl="0" marL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Number of jobs</a:t>
            </a:r>
            <a:endParaRPr sz="1800"/>
          </a:p>
          <a:p>
            <a:pPr indent="0" lvl="0" marL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Amount of data read</a:t>
            </a:r>
            <a:endParaRPr sz="1800"/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Amount of date written</a:t>
            </a:r>
            <a:endParaRPr sz="1800"/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High performance: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More emphasis on performance of each node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And how each node can interact to act like a single very fast computer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Generally very fast (&gt;100Gb) very low latency (&lt;1 msec) network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Parallel computing: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MPI (Message passing interface) within a node and across nodes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GPUs - Often GPU clusters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" name="Shape 168"/>
          <p:cNvSpPr txBox="1"/>
          <p:nvPr/>
        </p:nvSpPr>
        <p:spPr>
          <a:xfrm>
            <a:off x="8869650" y="4637325"/>
            <a:ext cx="2926200" cy="849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These are often what we call supercomputers.</a:t>
            </a:r>
            <a:endParaRPr sz="1800"/>
          </a:p>
        </p:txBody>
      </p:sp>
      <p:sp>
        <p:nvSpPr>
          <p:cNvPr id="169" name="Shape 169"/>
          <p:cNvSpPr txBox="1"/>
          <p:nvPr/>
        </p:nvSpPr>
        <p:spPr>
          <a:xfrm>
            <a:off x="5643150" y="2220700"/>
            <a:ext cx="6335400" cy="1410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These are often constructed of lots of lower cost components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Rarely have the high performance networks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Rarely benefit from program parallelization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Often benefit from data processing parallelization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2417475" y="127225"/>
            <a:ext cx="63237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Some of </a:t>
            </a:r>
            <a:r>
              <a:rPr lang="en-US" sz="2400"/>
              <a:t>Topics we will cover related to HTC</a:t>
            </a:r>
            <a:endParaRPr sz="2400"/>
          </a:p>
        </p:txBody>
      </p:sp>
      <p:sp>
        <p:nvSpPr>
          <p:cNvPr id="175" name="Shape 175"/>
          <p:cNvSpPr txBox="1"/>
          <p:nvPr/>
        </p:nvSpPr>
        <p:spPr>
          <a:xfrm>
            <a:off x="1259625" y="801625"/>
            <a:ext cx="7328700" cy="5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Linux installation: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This is known as “provisioning”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Initial installation with a USB stick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Network installation using PXEBOOT server (Cobbler)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Linux configuration and management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This is known at “configuration management”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Inital system from interaction command line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Network installed machines using remote softwore (Puppet)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Batch systems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Condor 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SLURM if time permits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Virtual machines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Linux Containers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File Systems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Local file systems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Distributed file systems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Practical applications and uses for HTC</a:t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" name="Shape 176"/>
          <p:cNvSpPr txBox="1"/>
          <p:nvPr/>
        </p:nvSpPr>
        <p:spPr>
          <a:xfrm>
            <a:off x="1730400" y="5865625"/>
            <a:ext cx="7328700" cy="763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Many other topics - I will have a more complete list by next week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4206250" y="156750"/>
            <a:ext cx="2390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First Summary</a:t>
            </a:r>
            <a:endParaRPr sz="2400"/>
          </a:p>
        </p:txBody>
      </p:sp>
      <p:sp>
        <p:nvSpPr>
          <p:cNvPr id="182" name="Shape 182"/>
          <p:cNvSpPr txBox="1"/>
          <p:nvPr/>
        </p:nvSpPr>
        <p:spPr>
          <a:xfrm>
            <a:off x="211200" y="1332400"/>
            <a:ext cx="117696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High throughput computing addresses the issue of getting as much “stuff” through the system as fast as possible.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FF"/>
                </a:solidFill>
              </a:rPr>
              <a:t>What is this stuff?</a:t>
            </a:r>
            <a:endParaRPr i="1" sz="2400">
              <a:solidFill>
                <a:srgbClr val="0000FF"/>
              </a:solidFill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365750" y="2351325"/>
            <a:ext cx="9771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 example: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Google processes lots of web pages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Facebook processes lots social media information - your personal information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Governments process lots of surveillance data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Scientists process lots of experimental data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Film industry generates lots of computer generated graphics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" name="Shape 184"/>
          <p:cNvSpPr txBox="1"/>
          <p:nvPr/>
        </p:nvSpPr>
        <p:spPr>
          <a:xfrm>
            <a:off x="1254050" y="4193175"/>
            <a:ext cx="7524300" cy="1672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 am a member of the physics called the Compact Muon Solenoid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raw data rate is 40 TB/s!!!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Only 1 part if 10 million is worth recording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recorded data rate is 1 GB/s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other words, about 31 PB/year</a:t>
            </a:r>
            <a:endParaRPr sz="1800"/>
          </a:p>
        </p:txBody>
      </p:sp>
      <p:sp>
        <p:nvSpPr>
          <p:cNvPr id="185" name="Shape 185"/>
          <p:cNvSpPr txBox="1"/>
          <p:nvPr/>
        </p:nvSpPr>
        <p:spPr>
          <a:xfrm>
            <a:off x="1724300" y="5980200"/>
            <a:ext cx="9261600" cy="692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High throughput computing is used to process all of these data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1654075" y="241750"/>
            <a:ext cx="7328700" cy="4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 u="sng">
                <a:solidFill>
                  <a:schemeClr val="dk1"/>
                </a:solidFill>
              </a:rPr>
              <a:t>Early example of High Throughput Computing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</a:rPr>
              <a:t>9 Track Magnetic Tapes:</a:t>
            </a:r>
            <a:r>
              <a:rPr lang="en-US" sz="1800">
                <a:solidFill>
                  <a:schemeClr val="dk1"/>
                </a:solidFill>
              </a:rPr>
              <a:t> Capacities of 22.5MB, 45MB and 175MB. PhD thesis data: 21 9-track tapes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Approximately 1GB of data 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It took over 24 hours of computing time to read 21 tapes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Analysis ran on VAX 8800 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Computer cost was over $500,000 in 1990 (&gt;$1M 2018)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Today my thesis data on USB stick and process in about 15 minutes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 u="sng">
                <a:solidFill>
                  <a:schemeClr val="dk1"/>
                </a:solidFill>
              </a:rPr>
              <a:t>But at the time this was High Throughput Computing!</a:t>
            </a:r>
            <a:endParaRPr b="1" sz="3000" u="sng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75" y="4720450"/>
            <a:ext cx="1908763" cy="18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213" y="4491125"/>
            <a:ext cx="2904425" cy="216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1575" y="3906150"/>
            <a:ext cx="4148977" cy="28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801575" y="356250"/>
            <a:ext cx="10789500" cy="3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</a:rPr>
              <a:t>In the early 90’s, we started to move to distributed computing. 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At the University of Colorado: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We built our first distributed computing from a collection of desktop Digital Dec Stations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Used a version Unix from Digital Corporation (no longer in business)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Network connection was 10Mb coaxial cable (Single broadcast domain)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If you disconnected a network cable anywhere on the network, </a:t>
            </a:r>
            <a:r>
              <a:rPr b="1" lang="en-US" sz="1800" u="sng">
                <a:solidFill>
                  <a:srgbClr val="FF0000"/>
                </a:solidFill>
              </a:rPr>
              <a:t>the entire network would go down! </a:t>
            </a:r>
            <a:endParaRPr b="1" sz="1800" u="sng">
              <a:solidFill>
                <a:srgbClr val="FF0000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We stored data on “large” 2 - 4 GB disk drives and 8mm tapes.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Tape capacity was “huge” 40 GB.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We starting using a batch queue system to schedule jobs.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Since these machines sat on people’s desks, we had to suspend batch jobs during work hours.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800" y="4020175"/>
            <a:ext cx="2426475" cy="27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475" y="4173150"/>
            <a:ext cx="271462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4071525" y="4707675"/>
            <a:ext cx="2801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Cost of desktop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About $20,000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475" y="839800"/>
            <a:ext cx="8119195" cy="58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2773725" y="266800"/>
            <a:ext cx="53694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 u="sng">
                <a:solidFill>
                  <a:schemeClr val="dk1"/>
                </a:solidFill>
              </a:rPr>
              <a:t>Network diagram circa 1996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1577750" y="534400"/>
            <a:ext cx="73287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 u="sng">
                <a:solidFill>
                  <a:schemeClr val="dk1"/>
                </a:solidFill>
              </a:rPr>
              <a:t>New Rack assembled Dec 2017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2061225" y="1056050"/>
            <a:ext cx="73287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15 nodes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64 GB RAM/node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240 cores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180 TB Hadoop disk space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Approximately 4000 HEPSPEC06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Built completely in house from off the shelf components</a:t>
            </a:r>
            <a:endParaRPr sz="1800"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625" y="179763"/>
            <a:ext cx="2497275" cy="649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 b="63958" l="20507" r="27482" t="8991"/>
          <a:stretch/>
        </p:blipFill>
        <p:spPr>
          <a:xfrm>
            <a:off x="4262400" y="3155450"/>
            <a:ext cx="4389625" cy="34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67403" l="6663" r="7025" t="4479"/>
          <a:stretch/>
        </p:blipFill>
        <p:spPr>
          <a:xfrm>
            <a:off x="195975" y="3183863"/>
            <a:ext cx="3998575" cy="33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3357150" y="104525"/>
            <a:ext cx="4846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Cluster at University of Colorado</a:t>
            </a:r>
            <a:endParaRPr sz="2400"/>
          </a:p>
        </p:txBody>
      </p:sp>
      <p:sp>
        <p:nvSpPr>
          <p:cNvPr id="222" name="Shape 222"/>
          <p:cNvSpPr txBox="1"/>
          <p:nvPr/>
        </p:nvSpPr>
        <p:spPr>
          <a:xfrm>
            <a:off x="1280175" y="574625"/>
            <a:ext cx="5120700" cy="23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About 200 compute nodes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About 1700 cores (batch slots)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1.4 PB of Hadoop data storage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500 TB of NFS data storage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About 20 support servers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10 Gb Internet connection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Mix of 10Gb and 1Gb in computer room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42588" l="0" r="0" t="0"/>
          <a:stretch/>
        </p:blipFill>
        <p:spPr>
          <a:xfrm>
            <a:off x="492025" y="3201325"/>
            <a:ext cx="10715900" cy="36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5891350" y="1298375"/>
            <a:ext cx="5826000" cy="87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In 2017, the cluster ran for about 10 Million CPU hours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2018 (Jan 1 - today) - 1.6 Million CPU hours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850" y="717325"/>
            <a:ext cx="5835825" cy="32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325" y="4064400"/>
            <a:ext cx="7099675" cy="26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1879800" y="136975"/>
            <a:ext cx="81993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Network Performance at the University of Colorado</a:t>
            </a:r>
            <a:endParaRPr sz="2400"/>
          </a:p>
        </p:txBody>
      </p:sp>
      <p:sp>
        <p:nvSpPr>
          <p:cNvPr id="232" name="Shape 232"/>
          <p:cNvSpPr txBox="1"/>
          <p:nvPr/>
        </p:nvSpPr>
        <p:spPr>
          <a:xfrm>
            <a:off x="8014600" y="1615900"/>
            <a:ext cx="2732700" cy="941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Internally </a:t>
            </a:r>
            <a:r>
              <a:rPr lang="en-US" sz="1800"/>
              <a:t>transferring</a:t>
            </a:r>
            <a:r>
              <a:rPr lang="en-US" sz="1800"/>
              <a:t> data at about 700 MB/s</a:t>
            </a:r>
            <a:endParaRPr sz="1800"/>
          </a:p>
        </p:txBody>
      </p:sp>
      <p:sp>
        <p:nvSpPr>
          <p:cNvPr id="233" name="Shape 233"/>
          <p:cNvSpPr txBox="1"/>
          <p:nvPr/>
        </p:nvSpPr>
        <p:spPr>
          <a:xfrm>
            <a:off x="8881050" y="4326000"/>
            <a:ext cx="2391900" cy="855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Externally transferring data at about 7Gb/s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4075625" y="287375"/>
            <a:ext cx="3618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Something fun with HTC</a:t>
            </a:r>
            <a:endParaRPr sz="2400"/>
          </a:p>
        </p:txBody>
      </p:sp>
      <p:sp>
        <p:nvSpPr>
          <p:cNvPr id="239" name="Shape 239"/>
          <p:cNvSpPr txBox="1"/>
          <p:nvPr/>
        </p:nvSpPr>
        <p:spPr>
          <a:xfrm>
            <a:off x="561700" y="1123400"/>
            <a:ext cx="114561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Persistence of Vision Ray Tracer is a program that generates realistic computer images</a:t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image below takes about 3 minutes to generate on a Core i7 with 16 cores 64 GB RAM</a:t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 movie is just a series of images </a:t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To make a 2 minute move at 30 images per second would require more than one week on a single machine</a:t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If I divided the task up and use 100 machines, I can generate the same movie in about 2 hours.</a:t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025" y="2843425"/>
            <a:ext cx="6842845" cy="38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4453250" y="407150"/>
            <a:ext cx="20613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Outline</a:t>
            </a:r>
            <a:endParaRPr sz="3600"/>
          </a:p>
        </p:txBody>
      </p:sp>
      <p:sp>
        <p:nvSpPr>
          <p:cNvPr id="93" name="Shape 93"/>
          <p:cNvSpPr txBox="1"/>
          <p:nvPr/>
        </p:nvSpPr>
        <p:spPr>
          <a:xfrm>
            <a:off x="997700" y="1407150"/>
            <a:ext cx="66873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A little about me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A Brief Discussion of Cluster Computing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HEP computing in the past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HEP computing in the present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Something fun with clusters</a:t>
            </a:r>
            <a:endParaRPr sz="2400"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450" y="648625"/>
            <a:ext cx="3273400" cy="269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800" y="4141412"/>
            <a:ext cx="3273399" cy="245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988" y="3443625"/>
            <a:ext cx="4733114" cy="31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/>
        </p:nvSpPr>
        <p:spPr>
          <a:xfrm>
            <a:off x="2651775" y="326550"/>
            <a:ext cx="5786700" cy="653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This is also High Throughput Computing</a:t>
            </a:r>
            <a:endParaRPr sz="2400"/>
          </a:p>
        </p:txBody>
      </p:sp>
      <p:pic>
        <p:nvPicPr>
          <p:cNvPr id="246" name="Shape 246" title="ou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800" y="1145050"/>
            <a:ext cx="7447450" cy="55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668750" y="267200"/>
            <a:ext cx="10940100" cy="6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/>
              <a:t>Who I am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 u="sng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Douglas Johnson: Born in South Carolina, USA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    Raised in New Jersey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    BS 1981 Rutgers, The State University of New Jersey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    PhD 1990, The Ohio State University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    Postdoctoral Research 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    Research Associate 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    Senior Research Associate </a:t>
            </a:r>
            <a:endParaRPr sz="2400"/>
          </a:p>
        </p:txBody>
      </p:sp>
      <p:sp>
        <p:nvSpPr>
          <p:cNvPr id="102" name="Shape 102"/>
          <p:cNvSpPr txBox="1"/>
          <p:nvPr/>
        </p:nvSpPr>
        <p:spPr>
          <a:xfrm>
            <a:off x="7863150" y="2926400"/>
            <a:ext cx="30537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1990 to present</a:t>
            </a:r>
            <a:endParaRPr sz="18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University of Colorado</a:t>
            </a:r>
            <a:endParaRPr sz="18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Boulder Colorado</a:t>
            </a:r>
            <a:endParaRPr sz="1800"/>
          </a:p>
        </p:txBody>
      </p:sp>
      <p:sp>
        <p:nvSpPr>
          <p:cNvPr id="103" name="Shape 103"/>
          <p:cNvSpPr txBox="1"/>
          <p:nvPr/>
        </p:nvSpPr>
        <p:spPr>
          <a:xfrm>
            <a:off x="318075" y="4224225"/>
            <a:ext cx="7328700" cy="2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426" y="4440075"/>
            <a:ext cx="1527674" cy="19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50" y="4109575"/>
            <a:ext cx="3748676" cy="239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7350" y="4033400"/>
            <a:ext cx="3891407" cy="246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425" y="3946000"/>
            <a:ext cx="4644101" cy="261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668750" y="267200"/>
            <a:ext cx="10940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/>
              <a:t>Who I am</a:t>
            </a:r>
            <a:endParaRPr sz="3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 u="sng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3" name="Shape 113"/>
          <p:cNvSpPr txBox="1"/>
          <p:nvPr/>
        </p:nvSpPr>
        <p:spPr>
          <a:xfrm>
            <a:off x="8931950" y="4071525"/>
            <a:ext cx="30537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" name="Shape 114"/>
          <p:cNvSpPr txBox="1"/>
          <p:nvPr/>
        </p:nvSpPr>
        <p:spPr>
          <a:xfrm>
            <a:off x="0" y="788850"/>
            <a:ext cx="10464300" cy="29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Other interests: Road cyclist racer - 25 years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Music - Trumpet and guitar - Too many years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Record collector - They are everywhere in the house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Wood working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Home repair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Reading computer documentation - What a nerd!!!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Almost everything computer - No social media!!!</a:t>
            </a:r>
            <a:endParaRPr sz="2400"/>
          </a:p>
        </p:txBody>
      </p: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50" y="3880800"/>
            <a:ext cx="4124376" cy="27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3524" y="3880800"/>
            <a:ext cx="3408397" cy="27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84425" y="1651825"/>
            <a:ext cx="2201225" cy="18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4454450" y="195950"/>
            <a:ext cx="2795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Computing Cluster</a:t>
            </a:r>
            <a:endParaRPr sz="2400"/>
          </a:p>
        </p:txBody>
      </p:sp>
      <p:sp>
        <p:nvSpPr>
          <p:cNvPr id="123" name="Shape 123"/>
          <p:cNvSpPr txBox="1"/>
          <p:nvPr/>
        </p:nvSpPr>
        <p:spPr>
          <a:xfrm>
            <a:off x="2412300" y="875150"/>
            <a:ext cx="73674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</a:rPr>
              <a:t>Definition: </a:t>
            </a:r>
            <a:r>
              <a:rPr lang="en-US" sz="1800">
                <a:solidFill>
                  <a:schemeClr val="dk1"/>
                </a:solidFill>
              </a:rPr>
              <a:t> A </a:t>
            </a:r>
            <a:r>
              <a:rPr b="1" lang="en-US" sz="1800">
                <a:solidFill>
                  <a:schemeClr val="dk1"/>
                </a:solidFill>
              </a:rPr>
              <a:t>computer cluster</a:t>
            </a:r>
            <a:r>
              <a:rPr lang="en-US" sz="1800">
                <a:solidFill>
                  <a:schemeClr val="dk1"/>
                </a:solidFill>
              </a:rPr>
              <a:t> is a set of loosely or tightly connected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computers that work together so that, in many respects, they can be viewed as a single system</a:t>
            </a:r>
            <a:endParaRPr sz="1800"/>
          </a:p>
        </p:txBody>
      </p:sp>
      <p:sp>
        <p:nvSpPr>
          <p:cNvPr id="124" name="Shape 124"/>
          <p:cNvSpPr txBox="1"/>
          <p:nvPr/>
        </p:nvSpPr>
        <p:spPr>
          <a:xfrm>
            <a:off x="770700" y="1854925"/>
            <a:ext cx="105288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Basic components of computing cluster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Usually:</a:t>
            </a:r>
            <a:endParaRPr sz="18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Fast local network</a:t>
            </a:r>
            <a:endParaRPr sz="18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All computers are similar or same hardware</a:t>
            </a:r>
            <a:endParaRPr sz="18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All computers run same operating system </a:t>
            </a:r>
            <a:r>
              <a:rPr lang="en-US" sz="1800">
                <a:solidFill>
                  <a:schemeClr val="dk1"/>
                </a:solidFill>
              </a:rPr>
              <a:t>(Version and distribution)</a:t>
            </a:r>
            <a:r>
              <a:rPr lang="en-US" sz="1800"/>
              <a:t>              </a:t>
            </a:r>
            <a:endParaRPr sz="18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Distributed file system</a:t>
            </a:r>
            <a:endParaRPr sz="18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No monitors</a:t>
            </a:r>
            <a:endParaRPr sz="18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Private network</a:t>
            </a:r>
            <a:endParaRPr sz="18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Outbound Internet access</a:t>
            </a:r>
            <a:endParaRPr sz="18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No inbound Internet access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Hardware generally chosen by highest performance to cost ratio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Jobs managed and queued by batch system (Condor, PBS, SLURM)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Middleware software to manage computer configuration (Puppet)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Middleware software to install operating systems (Cobbler)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Important concepts: Configuration management and provisioning</a:t>
            </a:r>
            <a:endParaRPr b="1" sz="2400"/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7350" y="875150"/>
            <a:ext cx="1834525" cy="16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3995" y="3674200"/>
            <a:ext cx="3495275" cy="8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2850" y="4959550"/>
            <a:ext cx="2312431" cy="8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25" y="190750"/>
            <a:ext cx="5265000" cy="43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450" y="2677900"/>
            <a:ext cx="6850377" cy="39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7380525" y="627000"/>
            <a:ext cx="3474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Computing Clusters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2525" y="2834600"/>
            <a:ext cx="2694556" cy="21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3840475" y="352700"/>
            <a:ext cx="31221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Job Management</a:t>
            </a:r>
            <a:endParaRPr sz="2400"/>
          </a:p>
        </p:txBody>
      </p:sp>
      <p:sp>
        <p:nvSpPr>
          <p:cNvPr id="141" name="Shape 141"/>
          <p:cNvSpPr txBox="1"/>
          <p:nvPr/>
        </p:nvSpPr>
        <p:spPr>
          <a:xfrm>
            <a:off x="672725" y="2416750"/>
            <a:ext cx="75243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job is a program that a user wants to run on the cluster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Typical cluster will have many jobs and many users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Want to manage the running of jobs to: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Efficiently use the system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Give user their fair share of the resources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Sometimes users have different priority on the system: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Run shorter jobs sooner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Longer job is in the queue the higher the priority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Jobs may require different resources: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High memory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Multiple cores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Multiple nodes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Fast disk I/O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May want to limit run time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May need to remove jobs that exceed resource usage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375" y="1091600"/>
            <a:ext cx="1834525" cy="16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445" y="5307050"/>
            <a:ext cx="3495275" cy="8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1005850" y="1541425"/>
            <a:ext cx="4872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Functionality of the Batch System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2847675" y="613950"/>
            <a:ext cx="54210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Network</a:t>
            </a:r>
            <a:r>
              <a:rPr lang="en-US" sz="2400"/>
              <a:t> File Systems</a:t>
            </a:r>
            <a:endParaRPr sz="2400"/>
          </a:p>
        </p:txBody>
      </p:sp>
      <p:sp>
        <p:nvSpPr>
          <p:cNvPr id="150" name="Shape 150"/>
          <p:cNvSpPr txBox="1"/>
          <p:nvPr/>
        </p:nvSpPr>
        <p:spPr>
          <a:xfrm>
            <a:off x="923100" y="1227900"/>
            <a:ext cx="10345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 file system which is shared by being simultaneously accessible on multiple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-US" sz="1800"/>
              <a:t>computers</a:t>
            </a:r>
            <a:endParaRPr sz="1800"/>
          </a:p>
        </p:txBody>
      </p:sp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225" y="18418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1005850" y="1685100"/>
            <a:ext cx="7524300" cy="5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Required: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Unique user names or file owners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Unique file identification: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Two unique files: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  /etc/ntp.conf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    /var/ntp.conf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Desired: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Every computers sees identical file system structure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One of the earliest network filesystems was NFS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Written in the 1980s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Still used today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NFS server is a single point of failure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NFS server is a throughput bottle neck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NFS does not scale well with many I/O transactions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NFS does do many things correctly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NFS goes to great lengths to prevent file loss</a:t>
            </a:r>
            <a:endParaRPr b="1"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3958025" y="209000"/>
            <a:ext cx="3239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Distributed file system</a:t>
            </a:r>
            <a:endParaRPr sz="2400"/>
          </a:p>
        </p:txBody>
      </p:sp>
      <p:sp>
        <p:nvSpPr>
          <p:cNvPr id="158" name="Shape 158"/>
          <p:cNvSpPr txBox="1"/>
          <p:nvPr/>
        </p:nvSpPr>
        <p:spPr>
          <a:xfrm>
            <a:off x="300450" y="757500"/>
            <a:ext cx="11273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</a:t>
            </a:r>
            <a:r>
              <a:rPr lang="en-US" sz="1800"/>
              <a:t>ery similar to network file system except files are stored on multiple servers</a:t>
            </a:r>
            <a:endParaRPr sz="1800"/>
          </a:p>
        </p:txBody>
      </p:sp>
      <p:sp>
        <p:nvSpPr>
          <p:cNvPr id="159" name="Shape 159"/>
          <p:cNvSpPr txBox="1"/>
          <p:nvPr/>
        </p:nvSpPr>
        <p:spPr>
          <a:xfrm>
            <a:off x="653150" y="1214825"/>
            <a:ext cx="7524300" cy="56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May add redundancy for file loss protect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May add replication for higher performance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May be distributed over LAN and/or WAN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May be accessible over LAN and/or WAN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Goal is usually high performance and </a:t>
            </a:r>
            <a:r>
              <a:rPr lang="en-US" sz="1800"/>
              <a:t>resiliency (reliability)</a:t>
            </a:r>
            <a:r>
              <a:rPr lang="en-US" sz="1800"/>
              <a:t>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Examples: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/>
              <a:t>HDFS</a:t>
            </a:r>
            <a:r>
              <a:rPr lang="en-US" sz="1800"/>
              <a:t> - Hadoop file system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Designed by Yahoo and Apache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Divides files into blocks and stores different blocks on different machine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Uses file replication for resiliency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Very good for large files (&gt;1GB)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Very poor for small files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Very fast concurrent reads and combined I/O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/>
              <a:t>GFS </a:t>
            </a:r>
            <a:r>
              <a:rPr lang="en-US" sz="1800"/>
              <a:t>- Google file system 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Specifications are a trade secret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/>
              <a:t>CVMFS</a:t>
            </a:r>
            <a:endParaRPr sz="1800" u="sng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Written by CERN (Geneva Switzland)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Readonly on WAN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Accessible worldwide</a:t>
            </a:r>
            <a:endParaRPr sz="180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850" y="1550100"/>
            <a:ext cx="3709750" cy="18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6531425" y="4428325"/>
            <a:ext cx="49032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Different file systems have different features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 one file system is the best file system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Different file systems address different issues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Choose what it is best for you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